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</p:sldIdLst>
  <p:sldSz cx="18288000" cy="10287000"/>
  <p:notesSz cx="6858000" cy="9144000"/>
  <p:embeddedFontLst>
    <p:embeddedFont>
      <p:font typeface="Aileron Thin" charset="1" panose="00000300000000000000"/>
      <p:regular r:id="rId6"/>
    </p:embeddedFont>
    <p:embeddedFont>
      <p:font typeface="Aileron Thin Bold" charset="1" panose="00000400000000000000"/>
      <p:regular r:id="rId7"/>
    </p:embeddedFont>
    <p:embeddedFont>
      <p:font typeface="Aileron Thin Italics" charset="1" panose="00000300000000000000"/>
      <p:regular r:id="rId8"/>
    </p:embeddedFont>
    <p:embeddedFont>
      <p:font typeface="Aileron Thin Bold Italics" charset="1" panose="00000400000000000000"/>
      <p:regular r:id="rId9"/>
    </p:embeddedFont>
    <p:embeddedFont>
      <p:font typeface="Aileron Regular" charset="1" panose="00000500000000000000"/>
      <p:regular r:id="rId10"/>
    </p:embeddedFont>
    <p:embeddedFont>
      <p:font typeface="Aileron Regular Bold" charset="1" panose="00000800000000000000"/>
      <p:regular r:id="rId11"/>
    </p:embeddedFont>
    <p:embeddedFont>
      <p:font typeface="Aileron Regular Italics" charset="1" panose="00000500000000000000"/>
      <p:regular r:id="rId12"/>
    </p:embeddedFont>
    <p:embeddedFont>
      <p:font typeface="Aileron Regular Bold Italics" charset="1" panose="00000800000000000000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Poppins Medium" charset="1" panose="02000000000000000000"/>
      <p:regular r:id="rId18"/>
    </p:embeddedFont>
    <p:embeddedFont>
      <p:font typeface="Poppins Medium Bold" charset="1" panose="02000000000000000000"/>
      <p:regular r:id="rId19"/>
    </p:embeddedFont>
    <p:embeddedFont>
      <p:font typeface="Poppins Bold" charset="1" panose="02000000000000000000"/>
      <p:regular r:id="rId20"/>
    </p:embeddedFont>
    <p:embeddedFont>
      <p:font typeface="Open Sans Light" charset="1" panose="020B0306030504020204"/>
      <p:regular r:id="rId21"/>
    </p:embeddedFont>
    <p:embeddedFont>
      <p:font typeface="Open Sans Light Bold" charset="1" panose="020B08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Light Bold Italics" charset="1" panose="020B0806030504020204"/>
      <p:regular r:id="rId24"/>
    </p:embeddedFont>
    <p:embeddedFont>
      <p:font typeface="Open Sans Extra Bold" charset="1" panose="020B0906030804020204"/>
      <p:regular r:id="rId25"/>
    </p:embeddedFont>
    <p:embeddedFont>
      <p:font typeface="Open Sans Extra Bold Italics" charset="1" panose="020B09060308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slides/slide22.xml" Type="http://schemas.openxmlformats.org/officeDocument/2006/relationships/slide"/><Relationship Id="rId49" Target="slides/slide23.xml" Type="http://schemas.openxmlformats.org/officeDocument/2006/relationships/slide"/><Relationship Id="rId5" Target="tableStyles.xml" Type="http://schemas.openxmlformats.org/officeDocument/2006/relationships/tableStyles"/><Relationship Id="rId50" Target="slides/slide24.xml" Type="http://schemas.openxmlformats.org/officeDocument/2006/relationships/slide"/><Relationship Id="rId51" Target="slides/slide25.xml" Type="http://schemas.openxmlformats.org/officeDocument/2006/relationships/slide"/><Relationship Id="rId52" Target="slides/slide26.xml" Type="http://schemas.openxmlformats.org/officeDocument/2006/relationships/slide"/><Relationship Id="rId53" Target="slides/slide27.xml" Type="http://schemas.openxmlformats.org/officeDocument/2006/relationships/slide"/><Relationship Id="rId54" Target="slides/slide28.xml" Type="http://schemas.openxmlformats.org/officeDocument/2006/relationships/slide"/><Relationship Id="rId55" Target="slides/slide29.xml" Type="http://schemas.openxmlformats.org/officeDocument/2006/relationships/slide"/><Relationship Id="rId56" Target="slides/slide30.xml" Type="http://schemas.openxmlformats.org/officeDocument/2006/relationships/slide"/><Relationship Id="rId57" Target="slides/slide31.xml" Type="http://schemas.openxmlformats.org/officeDocument/2006/relationships/slide"/><Relationship Id="rId58" Target="slides/slide3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7865" r="0" b="786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3976" y="5978011"/>
            <a:ext cx="16015324" cy="130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3"/>
              </a:lnSpc>
            </a:pPr>
            <a:r>
              <a:rPr lang="en-US" sz="4626" spc="384">
                <a:solidFill>
                  <a:srgbClr val="000000"/>
                </a:solidFill>
                <a:latin typeface="Aileron Thin Bold"/>
              </a:rPr>
              <a:t>A case study on staff meeting rooms and student toilet facilities 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182898" y="7938336"/>
            <a:ext cx="2399554" cy="38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51" spc="222">
                <a:solidFill>
                  <a:srgbClr val="000000"/>
                </a:solidFill>
                <a:latin typeface="Aileron Thin Bold"/>
              </a:rPr>
              <a:t>Group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3251" y="2220226"/>
            <a:ext cx="16849313" cy="100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10"/>
              </a:lnSpc>
            </a:pPr>
            <a:r>
              <a:rPr lang="en-US" sz="7073" spc="587">
                <a:solidFill>
                  <a:srgbClr val="000000"/>
                </a:solidFill>
                <a:latin typeface="Aileron Regular Bold"/>
              </a:rPr>
              <a:t>Optimisation of university space based on a supply and demand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25873" y="480358"/>
            <a:ext cx="3156691" cy="38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51" spc="222">
                <a:solidFill>
                  <a:srgbClr val="000000"/>
                </a:solidFill>
                <a:latin typeface="Aileron Thin Bold"/>
              </a:rPr>
              <a:t>MAST90106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13511" y="8434071"/>
            <a:ext cx="3138327" cy="160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74550" indent="-187275" lvl="1">
              <a:lnSpc>
                <a:spcPts val="3176"/>
              </a:lnSpc>
              <a:buFont typeface="Arial"/>
              <a:buChar char="•"/>
            </a:pPr>
            <a:r>
              <a:rPr lang="en-US" sz="2268" spc="45">
                <a:solidFill>
                  <a:srgbClr val="000000"/>
                </a:solidFill>
                <a:latin typeface="Aileron Regular"/>
              </a:rPr>
              <a:t>Abhinav Sharma</a:t>
            </a:r>
          </a:p>
          <a:p>
            <a:pPr marL="374550" indent="-187275" lvl="1">
              <a:lnSpc>
                <a:spcPts val="3176"/>
              </a:lnSpc>
              <a:buFont typeface="Arial"/>
              <a:buChar char="•"/>
            </a:pPr>
            <a:r>
              <a:rPr lang="en-US" sz="2268" spc="45">
                <a:solidFill>
                  <a:srgbClr val="000000"/>
                </a:solidFill>
                <a:latin typeface="Aileron Regular"/>
              </a:rPr>
              <a:t>Advait Deshpande</a:t>
            </a:r>
          </a:p>
          <a:p>
            <a:pPr marL="374550" indent="-187275" lvl="1">
              <a:lnSpc>
                <a:spcPts val="3176"/>
              </a:lnSpc>
              <a:buFont typeface="Arial"/>
              <a:buChar char="•"/>
            </a:pPr>
            <a:r>
              <a:rPr lang="en-US" sz="2268" spc="45">
                <a:solidFill>
                  <a:srgbClr val="000000"/>
                </a:solidFill>
                <a:latin typeface="Aileron Regular"/>
              </a:rPr>
              <a:t>Xinyi Xu</a:t>
            </a:r>
          </a:p>
          <a:p>
            <a:pPr marL="374551" indent="-187275" lvl="1">
              <a:lnSpc>
                <a:spcPts val="3176"/>
              </a:lnSpc>
              <a:buFont typeface="Arial"/>
              <a:buChar char="•"/>
            </a:pPr>
            <a:r>
              <a:rPr lang="en-US" sz="2268" spc="45">
                <a:solidFill>
                  <a:srgbClr val="000000"/>
                </a:solidFill>
                <a:latin typeface="Aileron Regular"/>
              </a:rPr>
              <a:t>Yanming Wang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7315"/>
            <a:ext cx="17508539" cy="460783"/>
            <a:chOff x="0" y="0"/>
            <a:chExt cx="23344719" cy="614377"/>
          </a:xfrm>
        </p:grpSpPr>
        <p:sp>
          <p:nvSpPr>
            <p:cNvPr name="AutoShape 3" id="3"/>
            <p:cNvSpPr/>
            <p:nvPr/>
          </p:nvSpPr>
          <p:spPr>
            <a:xfrm rot="0">
              <a:off x="0" y="269727"/>
              <a:ext cx="16152467" cy="7556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6470730" y="0"/>
              <a:ext cx="68739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Exploratory Data Analysis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14108" y="3150419"/>
            <a:ext cx="14059784" cy="624265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1812" y="1099575"/>
            <a:ext cx="12430662" cy="132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5840" indent="-222920" lvl="1">
              <a:lnSpc>
                <a:spcPts val="5400"/>
              </a:lnSpc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Open Sans Light Bold"/>
              </a:rPr>
              <a:t>333 Exhibition st </a:t>
            </a:r>
            <a:r>
              <a:rPr lang="en-US" sz="2739">
                <a:solidFill>
                  <a:srgbClr val="000000"/>
                </a:solidFill>
                <a:latin typeface="Open Sans Light"/>
              </a:rPr>
              <a:t>building has the highest number of meeting rooms</a:t>
            </a:r>
          </a:p>
          <a:p>
            <a:pPr algn="l" marL="452326" indent="-226163" lvl="1">
              <a:lnSpc>
                <a:spcPts val="54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The spot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 buildi</a:t>
            </a:r>
            <a:r>
              <a:rPr lang="en-US" sz="2739">
                <a:solidFill>
                  <a:srgbClr val="000000"/>
                </a:solidFill>
                <a:latin typeface="Open Sans Light"/>
              </a:rPr>
              <a:t>ng has the highest number of toilet facilities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7315"/>
            <a:ext cx="17508539" cy="460783"/>
            <a:chOff x="0" y="0"/>
            <a:chExt cx="23344719" cy="614377"/>
          </a:xfrm>
        </p:grpSpPr>
        <p:sp>
          <p:nvSpPr>
            <p:cNvPr name="AutoShape 3" id="3"/>
            <p:cNvSpPr/>
            <p:nvPr/>
          </p:nvSpPr>
          <p:spPr>
            <a:xfrm rot="0">
              <a:off x="0" y="269727"/>
              <a:ext cx="16152467" cy="7556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6470730" y="0"/>
              <a:ext cx="68739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Exploratory Data Analysis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66937" y="2953315"/>
            <a:ext cx="12060564" cy="668761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1812" y="1099575"/>
            <a:ext cx="12430662" cy="132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5840" indent="-222920" lvl="1">
              <a:lnSpc>
                <a:spcPts val="5400"/>
              </a:lnSpc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Open Sans Light Bold"/>
              </a:rPr>
              <a:t>Law Building: </a:t>
            </a:r>
            <a:r>
              <a:rPr lang="en-US" sz="2739">
                <a:solidFill>
                  <a:srgbClr val="000000"/>
                </a:solidFill>
                <a:latin typeface="Open Sans Light"/>
              </a:rPr>
              <a:t>Demand of Meeting rooms &gt;&gt; Supply</a:t>
            </a:r>
          </a:p>
          <a:p>
            <a:pPr algn="l" marL="452326" indent="-226163" lvl="1">
              <a:lnSpc>
                <a:spcPts val="54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Kenneth Myer Building: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 Supply of Meeting rooms &gt;&gt;&gt; Demand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2065"/>
            <a:ext cx="17508539" cy="460783"/>
            <a:chOff x="0" y="0"/>
            <a:chExt cx="23344719" cy="614377"/>
          </a:xfrm>
        </p:grpSpPr>
        <p:sp>
          <p:nvSpPr>
            <p:cNvPr name="AutoShape 3" id="3"/>
            <p:cNvSpPr/>
            <p:nvPr/>
          </p:nvSpPr>
          <p:spPr>
            <a:xfrm rot="0">
              <a:off x="0" y="269727"/>
              <a:ext cx="16152467" cy="7556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6470730" y="0"/>
              <a:ext cx="68739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Exploratory Data Analysis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84852" y="2743200"/>
            <a:ext cx="12632403" cy="734405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1812" y="1004325"/>
            <a:ext cx="12430662" cy="132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5840" indent="-222920" lvl="1">
              <a:lnSpc>
                <a:spcPts val="5400"/>
              </a:lnSpc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Open Sans Light Bold"/>
              </a:rPr>
              <a:t>Redmond Barry Building: </a:t>
            </a:r>
            <a:r>
              <a:rPr lang="en-US" sz="2739">
                <a:solidFill>
                  <a:srgbClr val="000000"/>
                </a:solidFill>
                <a:latin typeface="Open Sans Light"/>
              </a:rPr>
              <a:t>Demand of Toilet Facility &gt;&gt;&gt; Supply</a:t>
            </a:r>
          </a:p>
          <a:p>
            <a:pPr algn="l" marL="452326" indent="-226163" lvl="1">
              <a:lnSpc>
                <a:spcPts val="54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Law Building: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 Supply of Toilet Facility &gt;&gt; Demand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5870" t="0" r="0" b="0"/>
          <a:stretch>
            <a:fillRect/>
          </a:stretch>
        </p:blipFill>
        <p:spPr>
          <a:xfrm flipH="false" flipV="false" rot="0">
            <a:off x="9144000" y="0"/>
            <a:ext cx="12976518" cy="102186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819403"/>
            <a:ext cx="707662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 spc="207" u="none">
                <a:solidFill>
                  <a:srgbClr val="000000"/>
                </a:solidFill>
                <a:latin typeface="Aileron Regular Bold"/>
              </a:rPr>
              <a:t>Data Preprocessing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532110"/>
            <a:ext cx="707662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0" indent="-28067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>
                <a:solidFill>
                  <a:srgbClr val="000000"/>
                </a:solidFill>
                <a:latin typeface="Open Sans Light"/>
              </a:rPr>
              <a:t>Importance of Preprocessing.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</a:p>
          <a:p>
            <a:pPr algn="just" marL="561340" indent="-28067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>
                <a:solidFill>
                  <a:srgbClr val="000000"/>
                </a:solidFill>
                <a:latin typeface="Open Sans Light"/>
              </a:rPr>
              <a:t>Methods used in preprocessing.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3835"/>
            <a:ext cx="17591734" cy="462972"/>
            <a:chOff x="0" y="0"/>
            <a:chExt cx="23455645" cy="617296"/>
          </a:xfrm>
        </p:grpSpPr>
        <p:sp>
          <p:nvSpPr>
            <p:cNvPr name="AutoShape 3" id="3"/>
            <p:cNvSpPr/>
            <p:nvPr/>
          </p:nvSpPr>
          <p:spPr>
            <a:xfrm rot="0">
              <a:off x="0" y="308648"/>
              <a:ext cx="17642382" cy="4821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8045284" y="0"/>
              <a:ext cx="5410361" cy="617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17"/>
                </a:lnSpc>
              </a:pPr>
              <a:r>
                <a:rPr lang="en-US" sz="3097" spc="114">
                  <a:solidFill>
                    <a:srgbClr val="000000"/>
                  </a:solidFill>
                  <a:latin typeface="Aileron Regular Bold"/>
                </a:rPr>
                <a:t>Data Preprocessing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1572" b="0"/>
          <a:stretch>
            <a:fillRect/>
          </a:stretch>
        </p:blipFill>
        <p:spPr>
          <a:xfrm flipH="false" flipV="false" rot="0">
            <a:off x="905131" y="3227386"/>
            <a:ext cx="6558116" cy="661375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6266" y="960817"/>
            <a:ext cx="16895468" cy="200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5840" indent="-222920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>
                <a:solidFill>
                  <a:srgbClr val="000000"/>
                </a:solidFill>
                <a:latin typeface="Open Sans Light Bold"/>
              </a:rPr>
              <a:t>Pre-processing </a:t>
            </a:r>
            <a:r>
              <a:rPr lang="en-US" sz="2700" u="none">
                <a:solidFill>
                  <a:srgbClr val="000000"/>
                </a:solidFill>
                <a:latin typeface="Open Sans Light"/>
              </a:rPr>
              <a:t>is one of the most important task before </a:t>
            </a:r>
            <a:r>
              <a:rPr lang="en-US" sz="2700" u="none">
                <a:solidFill>
                  <a:srgbClr val="000000"/>
                </a:solidFill>
                <a:latin typeface="Open Sans Light Bold"/>
              </a:rPr>
              <a:t>data modelling.</a:t>
            </a:r>
          </a:p>
          <a:p>
            <a:pPr algn="l" marL="445840" indent="-222920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>
                <a:solidFill>
                  <a:srgbClr val="000000"/>
                </a:solidFill>
                <a:latin typeface="Open Sans Light Bold"/>
              </a:rPr>
              <a:t>Cleaning </a:t>
            </a:r>
            <a:r>
              <a:rPr lang="en-US" sz="2700" u="none">
                <a:solidFill>
                  <a:srgbClr val="000000"/>
                </a:solidFill>
                <a:latin typeface="Open Sans Light"/>
              </a:rPr>
              <a:t>and </a:t>
            </a:r>
            <a:r>
              <a:rPr lang="en-US" sz="2700" u="none">
                <a:solidFill>
                  <a:srgbClr val="000000"/>
                </a:solidFill>
                <a:latin typeface="Open Sans Light Bold"/>
              </a:rPr>
              <a:t>correct data types</a:t>
            </a:r>
            <a:r>
              <a:rPr lang="en-US" sz="2700" u="none">
                <a:solidFill>
                  <a:srgbClr val="000000"/>
                </a:solidFill>
                <a:latin typeface="Open Sans Light"/>
              </a:rPr>
              <a:t> form the crux of the preprocessing.</a:t>
            </a:r>
          </a:p>
          <a:p>
            <a:pPr algn="l" marL="445840" indent="-222920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>
                <a:solidFill>
                  <a:srgbClr val="000000"/>
                </a:solidFill>
                <a:latin typeface="Open Sans Light"/>
              </a:rPr>
              <a:t>Few operations: </a:t>
            </a:r>
            <a:r>
              <a:rPr lang="en-US" sz="2700" u="none">
                <a:solidFill>
                  <a:srgbClr val="000000"/>
                </a:solidFill>
                <a:latin typeface="Open Sans Light Bold"/>
              </a:rPr>
              <a:t>lower casing, date format, removing white spaces,etc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63246" y="3802417"/>
            <a:ext cx="9520237" cy="265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5840" indent="-222920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>
                <a:solidFill>
                  <a:srgbClr val="000000"/>
                </a:solidFill>
                <a:latin typeface="Open Sans Light"/>
              </a:rPr>
              <a:t>Data provided is not in correct format nor the data valid.</a:t>
            </a:r>
          </a:p>
          <a:p>
            <a:pPr algn="l" marL="445840" indent="-222920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>
                <a:solidFill>
                  <a:srgbClr val="000000"/>
                </a:solidFill>
                <a:latin typeface="Open Sans Light"/>
              </a:rPr>
              <a:t>Number of columns have invalid data. Removing these values and replacing them with a constant, improves the </a:t>
            </a:r>
            <a:r>
              <a:rPr lang="en-US" sz="2700" u="none">
                <a:solidFill>
                  <a:srgbClr val="000000"/>
                </a:solidFill>
                <a:latin typeface="Open Sans Light Bold"/>
              </a:rPr>
              <a:t>quality </a:t>
            </a:r>
            <a:r>
              <a:rPr lang="en-US" sz="2700" u="none">
                <a:solidFill>
                  <a:srgbClr val="000000"/>
                </a:solidFill>
                <a:latin typeface="Open Sans Light"/>
              </a:rPr>
              <a:t>as these can be </a:t>
            </a:r>
            <a:r>
              <a:rPr lang="en-US" sz="2700" u="none">
                <a:solidFill>
                  <a:srgbClr val="000000"/>
                </a:solidFill>
                <a:latin typeface="Open Sans Light Bold"/>
              </a:rPr>
              <a:t>omitted </a:t>
            </a:r>
            <a:r>
              <a:rPr lang="en-US" sz="2700" u="none">
                <a:solidFill>
                  <a:srgbClr val="000000"/>
                </a:solidFill>
                <a:latin typeface="Open Sans Light"/>
              </a:rPr>
              <a:t>while data modelling.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856" r="0" b="65118"/>
          <a:stretch>
            <a:fillRect/>
          </a:stretch>
        </p:blipFill>
        <p:spPr>
          <a:xfrm flipH="false" flipV="false" rot="0">
            <a:off x="0" y="0"/>
            <a:ext cx="18288000" cy="318802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13534" y="5238019"/>
            <a:ext cx="5962661" cy="2192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spc="266">
                <a:solidFill>
                  <a:srgbClr val="000000"/>
                </a:solidFill>
                <a:latin typeface="Aileron Regular Bold"/>
              </a:rPr>
              <a:t>Data Correlations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68099" y="5543550"/>
            <a:ext cx="4431516" cy="1946333"/>
            <a:chOff x="0" y="0"/>
            <a:chExt cx="5908688" cy="25951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4715898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125">
                  <a:solidFill>
                    <a:srgbClr val="000000"/>
                  </a:solidFill>
                  <a:latin typeface="Aileron Regular Bold"/>
                </a:rPr>
                <a:t>Meeting Rooms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69418"/>
              <a:ext cx="5908688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 spc="43">
                  <a:solidFill>
                    <a:srgbClr val="000000"/>
                  </a:solidFill>
                  <a:latin typeface="Aileron Regular"/>
                </a:rPr>
                <a:t>Analysis of preferences and factors for staff booking a meeting room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270806" y="5466028"/>
            <a:ext cx="40085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25">
                <a:solidFill>
                  <a:srgbClr val="000000"/>
                </a:solidFill>
                <a:latin typeface="Aileron Regular Bold"/>
              </a:rPr>
              <a:t>Toilet Facilities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70806" y="6268091"/>
            <a:ext cx="4008555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spc="43">
                <a:solidFill>
                  <a:srgbClr val="000000"/>
                </a:solidFill>
                <a:latin typeface="Aileron Regular"/>
              </a:rPr>
              <a:t>Analysis of preferences and factors for student using a toilet facility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3969"/>
            <a:ext cx="17654012" cy="460783"/>
            <a:chOff x="0" y="0"/>
            <a:chExt cx="23538683" cy="614377"/>
          </a:xfrm>
        </p:grpSpPr>
        <p:sp>
          <p:nvSpPr>
            <p:cNvPr name="AutoShape 3" id="3"/>
            <p:cNvSpPr/>
            <p:nvPr/>
          </p:nvSpPr>
          <p:spPr>
            <a:xfrm rot="0">
              <a:off x="0" y="307188"/>
              <a:ext cx="18396904" cy="4785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8798294" y="0"/>
              <a:ext cx="47403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Data Correlations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00057" y="2288291"/>
            <a:ext cx="6783904" cy="697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7188" indent="-253594" lvl="1">
              <a:lnSpc>
                <a:spcPts val="4608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Open Sans Light"/>
              </a:rPr>
              <a:t>Same building</a:t>
            </a:r>
          </a:p>
          <a:p>
            <a:pPr>
              <a:lnSpc>
                <a:spcPts val="4608"/>
              </a:lnSpc>
            </a:pPr>
          </a:p>
          <a:p>
            <a:pPr marL="507188" indent="-253594" lvl="1">
              <a:lnSpc>
                <a:spcPts val="4608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Open Sans Light"/>
              </a:rPr>
              <a:t>Same floor</a:t>
            </a:r>
          </a:p>
          <a:p>
            <a:pPr>
              <a:lnSpc>
                <a:spcPts val="4608"/>
              </a:lnSpc>
            </a:pPr>
          </a:p>
          <a:p>
            <a:pPr marL="507187" indent="-253593" lvl="1">
              <a:lnSpc>
                <a:spcPts val="4607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Open Sans Light"/>
              </a:rPr>
              <a:t>Meeting room with equipments</a:t>
            </a:r>
          </a:p>
          <a:p>
            <a:pPr>
              <a:lnSpc>
                <a:spcPts val="4607"/>
              </a:lnSpc>
            </a:pPr>
          </a:p>
          <a:p>
            <a:pPr marL="507187" indent="-253593" lvl="1">
              <a:lnSpc>
                <a:spcPts val="4607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 Light"/>
              </a:rPr>
              <a:t>Same department</a:t>
            </a:r>
          </a:p>
          <a:p>
            <a:pPr>
              <a:lnSpc>
                <a:spcPts val="4607"/>
              </a:lnSpc>
            </a:pPr>
          </a:p>
          <a:p>
            <a:pPr marL="507187" indent="-253593" lvl="1">
              <a:lnSpc>
                <a:spcPts val="4607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 Light"/>
              </a:rPr>
              <a:t>Good/Excellent Room Condition</a:t>
            </a:r>
          </a:p>
          <a:p>
            <a:pPr>
              <a:lnSpc>
                <a:spcPts val="4607"/>
              </a:lnSpc>
            </a:pPr>
          </a:p>
          <a:p>
            <a:pPr marL="507187" indent="-253593" lvl="1">
              <a:lnSpc>
                <a:spcPts val="4607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 Light"/>
              </a:rPr>
              <a:t>Easily available meeting room</a:t>
            </a:r>
          </a:p>
          <a:p>
            <a:pPr>
              <a:lnSpc>
                <a:spcPts val="4608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430429" y="2944097"/>
            <a:ext cx="9223583" cy="477143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0234" y="1047750"/>
            <a:ext cx="11436974" cy="62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>
                <a:solidFill>
                  <a:srgbClr val="000000"/>
                </a:solidFill>
                <a:latin typeface="Aileron Regular"/>
              </a:rPr>
              <a:t>Preferences and factors for a booking a meeting room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3969"/>
            <a:ext cx="17654012" cy="460783"/>
            <a:chOff x="0" y="0"/>
            <a:chExt cx="23538683" cy="614377"/>
          </a:xfrm>
        </p:grpSpPr>
        <p:sp>
          <p:nvSpPr>
            <p:cNvPr name="AutoShape 3" id="3"/>
            <p:cNvSpPr/>
            <p:nvPr/>
          </p:nvSpPr>
          <p:spPr>
            <a:xfrm rot="0">
              <a:off x="0" y="307188"/>
              <a:ext cx="18396904" cy="4785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8798294" y="0"/>
              <a:ext cx="47403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Data Correlations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6276" y="4053401"/>
            <a:ext cx="14064012" cy="541283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935675"/>
            <a:ext cx="16230600" cy="131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5841" indent="-222920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Stop 1: 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Extremely high demand, very less supply = </a:t>
            </a:r>
            <a:r>
              <a:rPr lang="en-US" sz="2700">
                <a:solidFill>
                  <a:srgbClr val="000000"/>
                </a:solidFill>
                <a:latin typeface="Open Sans Light Bold"/>
              </a:rPr>
              <a:t>Less chance 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of getting a meeting room</a:t>
            </a:r>
          </a:p>
          <a:p>
            <a:pPr algn="l" marL="445840" indent="-222920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Old Arts Building: 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Very low demand, good supply = </a:t>
            </a:r>
            <a:r>
              <a:rPr lang="en-US" sz="2700">
                <a:solidFill>
                  <a:srgbClr val="000000"/>
                </a:solidFill>
                <a:latin typeface="Open Sans Light Bold"/>
              </a:rPr>
              <a:t>High chance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 of getting a meeting room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0234" y="952500"/>
            <a:ext cx="8286772" cy="62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>
                <a:solidFill>
                  <a:srgbClr val="000000"/>
                </a:solidFill>
                <a:latin typeface="Aileron Regular"/>
              </a:rPr>
              <a:t>Meeting rooms Availability Correlation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3969"/>
            <a:ext cx="17654012" cy="460783"/>
            <a:chOff x="0" y="0"/>
            <a:chExt cx="23538683" cy="614377"/>
          </a:xfrm>
        </p:grpSpPr>
        <p:sp>
          <p:nvSpPr>
            <p:cNvPr name="AutoShape 3" id="3"/>
            <p:cNvSpPr/>
            <p:nvPr/>
          </p:nvSpPr>
          <p:spPr>
            <a:xfrm rot="0">
              <a:off x="0" y="307188"/>
              <a:ext cx="18396904" cy="4785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8798294" y="0"/>
              <a:ext cx="47403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Data Correlations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0557" y="2764541"/>
            <a:ext cx="6783904" cy="580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7188" indent="-253594" lvl="1">
              <a:lnSpc>
                <a:spcPts val="4608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Open Sans Light"/>
              </a:rPr>
              <a:t>Same building</a:t>
            </a:r>
          </a:p>
          <a:p>
            <a:pPr>
              <a:lnSpc>
                <a:spcPts val="4608"/>
              </a:lnSpc>
            </a:pPr>
          </a:p>
          <a:p>
            <a:pPr marL="507188" indent="-253594" lvl="1">
              <a:lnSpc>
                <a:spcPts val="4608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Open Sans Light"/>
              </a:rPr>
              <a:t>Same floor</a:t>
            </a:r>
          </a:p>
          <a:p>
            <a:pPr>
              <a:lnSpc>
                <a:spcPts val="4608"/>
              </a:lnSpc>
            </a:pPr>
          </a:p>
          <a:p>
            <a:pPr marL="507187" indent="-253593" lvl="1">
              <a:lnSpc>
                <a:spcPts val="4607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Open Sans Light"/>
              </a:rPr>
              <a:t>Good/Excellent facility condition</a:t>
            </a:r>
          </a:p>
          <a:p>
            <a:pPr>
              <a:lnSpc>
                <a:spcPts val="4607"/>
              </a:lnSpc>
            </a:pPr>
          </a:p>
          <a:p>
            <a:pPr marL="507187" indent="-253593" lvl="1">
              <a:lnSpc>
                <a:spcPts val="4607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 Light"/>
              </a:rPr>
              <a:t>Room size of the facility</a:t>
            </a:r>
          </a:p>
          <a:p>
            <a:pPr>
              <a:lnSpc>
                <a:spcPts val="4607"/>
              </a:lnSpc>
            </a:pPr>
          </a:p>
          <a:p>
            <a:pPr marL="507187" indent="-253593" lvl="1">
              <a:lnSpc>
                <a:spcPts val="4607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 Light"/>
              </a:rPr>
              <a:t>Class durations</a:t>
            </a:r>
          </a:p>
          <a:p>
            <a:pPr>
              <a:lnSpc>
                <a:spcPts val="4608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642908" y="2859791"/>
            <a:ext cx="8711642" cy="526471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35484" y="1333500"/>
            <a:ext cx="11436974" cy="62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>
                <a:solidFill>
                  <a:srgbClr val="000000"/>
                </a:solidFill>
                <a:latin typeface="Aileron Regular"/>
              </a:rPr>
              <a:t>Preferences and factors for using a toilet facility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484360"/>
            <a:ext cx="13797678" cy="3588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253969"/>
            <a:ext cx="17654012" cy="460783"/>
            <a:chOff x="0" y="0"/>
            <a:chExt cx="23538683" cy="614377"/>
          </a:xfrm>
        </p:grpSpPr>
        <p:sp>
          <p:nvSpPr>
            <p:cNvPr name="AutoShape 4" id="4"/>
            <p:cNvSpPr/>
            <p:nvPr/>
          </p:nvSpPr>
          <p:spPr>
            <a:xfrm rot="0">
              <a:off x="0" y="307188"/>
              <a:ext cx="18396904" cy="4785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8798294" y="0"/>
              <a:ext cx="47403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Data Correlations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49670" y="3903312"/>
            <a:ext cx="13284048" cy="535498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0234" y="1047750"/>
            <a:ext cx="8286772" cy="62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>
                <a:solidFill>
                  <a:srgbClr val="000000"/>
                </a:solidFill>
                <a:latin typeface="Aileron Regular"/>
              </a:rPr>
              <a:t>Toilet Facilities Conditions Correlation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5675"/>
            <a:ext cx="16230600" cy="131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5841" indent="-222920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Law Building: 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Highest number of toilet capacity in excellent condition</a:t>
            </a:r>
          </a:p>
          <a:p>
            <a:pPr algn="l" marL="445840" indent="-222920" lvl="1">
              <a:lnSpc>
                <a:spcPts val="540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Redmond Barry Building: 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Around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700">
                <a:solidFill>
                  <a:srgbClr val="000000"/>
                </a:solidFill>
                <a:latin typeface="Open Sans Light Bold"/>
              </a:rPr>
              <a:t>3%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 toilet capacity in good condition and </a:t>
            </a:r>
            <a:r>
              <a:rPr lang="en-US" sz="2700">
                <a:solidFill>
                  <a:srgbClr val="000000"/>
                </a:solidFill>
                <a:latin typeface="Open Sans Light Bold"/>
              </a:rPr>
              <a:t>2% 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in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 excellent condition </a:t>
            </a:r>
            <a:r>
              <a:rPr lang="en-US" sz="2700">
                <a:solidFill>
                  <a:srgbClr val="000000"/>
                </a:solidFill>
                <a:latin typeface="Open Sans Light 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E60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30422" y="5138738"/>
            <a:ext cx="7418719" cy="9525"/>
          </a:xfrm>
          <a:prstGeom prst="rect">
            <a:avLst/>
          </a:prstGeom>
          <a:solidFill>
            <a:srgbClr val="FBFDFF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7884316" cy="10287000"/>
          </a:xfrm>
          <a:prstGeom prst="rect">
            <a:avLst/>
          </a:prstGeom>
          <a:solidFill>
            <a:srgbClr val="FBFDF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214910" y="4636981"/>
            <a:ext cx="5435446" cy="107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73"/>
              </a:lnSpc>
            </a:pPr>
            <a:r>
              <a:rPr lang="en-US" sz="7521">
                <a:solidFill>
                  <a:srgbClr val="3E602F"/>
                </a:solidFill>
                <a:latin typeface="Poppins Bold Bold"/>
              </a:rPr>
              <a:t>Structure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23034" y="1837339"/>
            <a:ext cx="5926107" cy="41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432159" y="1446257"/>
            <a:ext cx="9615244" cy="704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9702" indent="-369851" lvl="1">
              <a:lnSpc>
                <a:spcPts val="8960"/>
              </a:lnSpc>
              <a:buFont typeface="Arial"/>
              <a:buChar char="•"/>
            </a:pPr>
            <a:r>
              <a:rPr lang="en-US" sz="4480" spc="510">
                <a:solidFill>
                  <a:srgbClr val="FFFFFF"/>
                </a:solidFill>
                <a:latin typeface="Open Sans Light Bold"/>
              </a:rPr>
              <a:t>Problem Description </a:t>
            </a:r>
          </a:p>
          <a:p>
            <a:pPr algn="just" marL="783214" indent="-391607" lvl="1">
              <a:lnSpc>
                <a:spcPts val="9487"/>
              </a:lnSpc>
              <a:buFont typeface="Arial"/>
              <a:buChar char="•"/>
            </a:pPr>
            <a:r>
              <a:rPr lang="en-US" sz="4480" spc="510">
                <a:solidFill>
                  <a:srgbClr val="FFFFFF"/>
                </a:solidFill>
                <a:latin typeface="Open Sans Light Bold"/>
              </a:rPr>
              <a:t>Related Work</a:t>
            </a:r>
          </a:p>
          <a:p>
            <a:pPr algn="just" marL="783214" indent="-391607" lvl="1">
              <a:lnSpc>
                <a:spcPts val="9487"/>
              </a:lnSpc>
              <a:buFont typeface="Arial"/>
              <a:buChar char="•"/>
            </a:pPr>
            <a:r>
              <a:rPr lang="en-US" sz="4743" spc="540">
                <a:solidFill>
                  <a:srgbClr val="FFFFFF"/>
                </a:solidFill>
                <a:latin typeface="Open Sans Light Bold"/>
              </a:rPr>
              <a:t>Data Analysis</a:t>
            </a:r>
          </a:p>
          <a:p>
            <a:pPr algn="just" marL="783214" indent="-391607" lvl="1">
              <a:lnSpc>
                <a:spcPts val="9487"/>
              </a:lnSpc>
              <a:buFont typeface="Arial"/>
              <a:buChar char="•"/>
            </a:pPr>
            <a:r>
              <a:rPr lang="en-US" sz="4743" spc="540">
                <a:solidFill>
                  <a:srgbClr val="FFFFFF"/>
                </a:solidFill>
                <a:latin typeface="Open Sans Light Bold"/>
              </a:rPr>
              <a:t>Summary of Findings</a:t>
            </a:r>
          </a:p>
          <a:p>
            <a:pPr marL="783214" indent="-391607" lvl="1">
              <a:lnSpc>
                <a:spcPts val="9487"/>
              </a:lnSpc>
              <a:buFont typeface="Arial"/>
              <a:buChar char="•"/>
            </a:pPr>
            <a:r>
              <a:rPr lang="en-US" sz="4743" spc="540">
                <a:solidFill>
                  <a:srgbClr val="FFFFFF"/>
                </a:solidFill>
                <a:latin typeface="Open Sans Light Bold"/>
              </a:rPr>
              <a:t>Plans for Next Semester</a:t>
            </a:r>
          </a:p>
          <a:p>
            <a:pPr>
              <a:lnSpc>
                <a:spcPts val="9487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50728" y="0"/>
            <a:ext cx="154305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1705090"/>
            <a:ext cx="989027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600">
                <a:solidFill>
                  <a:srgbClr val="000000"/>
                </a:solidFill>
                <a:latin typeface="Poppins Bold"/>
              </a:rPr>
              <a:t>Spatial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5736" y="3317856"/>
            <a:ext cx="8115300" cy="445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510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Use QGIS</a:t>
            </a:r>
          </a:p>
          <a:p>
            <a:pPr>
              <a:lnSpc>
                <a:spcPts val="5100"/>
              </a:lnSpc>
            </a:pPr>
          </a:p>
          <a:p>
            <a:pPr marL="561340" indent="-280670" lvl="1">
              <a:lnSpc>
                <a:spcPts val="510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If the current allocation for meeting rooms can offer flexibility for staffs?</a:t>
            </a:r>
          </a:p>
          <a:p>
            <a:pPr>
              <a:lnSpc>
                <a:spcPts val="5100"/>
              </a:lnSpc>
            </a:pPr>
          </a:p>
          <a:p>
            <a:pPr marL="561340" indent="-280670" lvl="1">
              <a:lnSpc>
                <a:spcPts val="510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Map staffs and meeting rooms data with geolocations of Parkville's building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3969"/>
            <a:ext cx="17446194" cy="460783"/>
            <a:chOff x="0" y="0"/>
            <a:chExt cx="23261592" cy="614377"/>
          </a:xfrm>
        </p:grpSpPr>
        <p:sp>
          <p:nvSpPr>
            <p:cNvPr name="AutoShape 3" id="3"/>
            <p:cNvSpPr/>
            <p:nvPr/>
          </p:nvSpPr>
          <p:spPr>
            <a:xfrm rot="0">
              <a:off x="0" y="307188"/>
              <a:ext cx="18175231" cy="4785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8826003" y="0"/>
              <a:ext cx="44355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Spatial Analysis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1624" y="1792348"/>
            <a:ext cx="7667748" cy="7026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7087" indent="-253543" lvl="1">
              <a:lnSpc>
                <a:spcPts val="4299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 Light"/>
              </a:rPr>
              <a:t>For each building, </a:t>
            </a:r>
            <a:r>
              <a:rPr lang="en-US" sz="3071">
                <a:solidFill>
                  <a:srgbClr val="000000"/>
                </a:solidFill>
                <a:latin typeface="Open Sans Light"/>
              </a:rPr>
              <a:t>A</a:t>
            </a:r>
            <a:r>
              <a:rPr lang="en-US" sz="3071">
                <a:solidFill>
                  <a:srgbClr val="000000"/>
                </a:solidFill>
                <a:latin typeface="Open Sans Light"/>
              </a:rPr>
              <a:t>verage Meeting Room Capacity per Staff = Capacity of Meeting Rooms/Number of Staffs</a:t>
            </a:r>
          </a:p>
          <a:p>
            <a:pPr>
              <a:lnSpc>
                <a:spcPts val="4299"/>
              </a:lnSpc>
            </a:pPr>
          </a:p>
          <a:p>
            <a:pPr marL="507087" indent="-253543" lvl="1">
              <a:lnSpc>
                <a:spcPts val="4299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 Light"/>
              </a:rPr>
              <a:t>3-minute walk (around 240 meters) is the distance people are willing to walk </a:t>
            </a:r>
          </a:p>
          <a:p>
            <a:pPr>
              <a:lnSpc>
                <a:spcPts val="4299"/>
              </a:lnSpc>
            </a:pPr>
          </a:p>
          <a:p>
            <a:pPr marL="507087" indent="-253543" lvl="1">
              <a:lnSpc>
                <a:spcPts val="4299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 Light"/>
              </a:rPr>
              <a:t>Dark (blue) cell represents high availability</a:t>
            </a:r>
          </a:p>
          <a:p>
            <a:pPr>
              <a:lnSpc>
                <a:spcPts val="4299"/>
              </a:lnSpc>
            </a:pPr>
            <a:r>
              <a:rPr lang="en-US" sz="3071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 marL="507087" indent="-253543" lvl="1">
              <a:lnSpc>
                <a:spcPts val="4299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 Light"/>
              </a:rPr>
              <a:t>G</a:t>
            </a:r>
            <a:r>
              <a:rPr lang="en-US" sz="3071">
                <a:solidFill>
                  <a:srgbClr val="000000"/>
                </a:solidFill>
                <a:latin typeface="Open Sans Light"/>
              </a:rPr>
              <a:t>reen colour indicates that either the meeting room or staff number is zero</a:t>
            </a:r>
          </a:p>
          <a:p>
            <a:pPr algn="l">
              <a:lnSpc>
                <a:spcPts val="4299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29532" y="885774"/>
            <a:ext cx="9844216" cy="940122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6091" y="2462869"/>
            <a:ext cx="9854504" cy="73262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6091" y="914400"/>
            <a:ext cx="886189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600">
                <a:solidFill>
                  <a:srgbClr val="000000"/>
                </a:solidFill>
                <a:latin typeface="Open Sans Extra Bold"/>
              </a:rPr>
              <a:t>Doug</a:t>
            </a:r>
            <a:r>
              <a:rPr lang="en-US" sz="560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5600">
                <a:solidFill>
                  <a:srgbClr val="000000"/>
                </a:solidFill>
                <a:latin typeface="Open Sans Extra Bold"/>
              </a:rPr>
              <a:t>McDo</a:t>
            </a:r>
            <a:r>
              <a:rPr lang="en-US" sz="5600">
                <a:solidFill>
                  <a:srgbClr val="000000"/>
                </a:solidFill>
                <a:latin typeface="Open Sans Extra Bold"/>
              </a:rPr>
              <a:t>n</a:t>
            </a:r>
            <a:r>
              <a:rPr lang="en-US" sz="5600">
                <a:solidFill>
                  <a:srgbClr val="000000"/>
                </a:solidFill>
                <a:latin typeface="Open Sans Extra Bold"/>
              </a:rPr>
              <a:t>ell Building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97100" y="2552924"/>
            <a:ext cx="6262200" cy="665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3420" indent="-34671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Light Bold"/>
              </a:rPr>
              <a:t>Located in the main campus</a:t>
            </a:r>
          </a:p>
          <a:p>
            <a:pPr>
              <a:lnSpc>
                <a:spcPts val="5880"/>
              </a:lnSpc>
            </a:pPr>
          </a:p>
          <a:p>
            <a:pPr marL="693420" indent="-34671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 Light Bold"/>
              </a:rPr>
              <a:t>More </a:t>
            </a:r>
            <a:r>
              <a:rPr lang="en-US" sz="4200">
                <a:solidFill>
                  <a:srgbClr val="000000"/>
                </a:solidFill>
                <a:latin typeface="Open Sans Light Bold"/>
              </a:rPr>
              <a:t>alternative choices</a:t>
            </a: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Light"/>
              </a:rPr>
              <a:t>e.g. Old Engineering School (173) , Walter Boas (163) and Old Geology building(155)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253969"/>
            <a:ext cx="17446194" cy="460783"/>
            <a:chOff x="0" y="0"/>
            <a:chExt cx="23261592" cy="614377"/>
          </a:xfrm>
        </p:grpSpPr>
        <p:sp>
          <p:nvSpPr>
            <p:cNvPr name="AutoShape 6" id="6"/>
            <p:cNvSpPr/>
            <p:nvPr/>
          </p:nvSpPr>
          <p:spPr>
            <a:xfrm rot="0">
              <a:off x="0" y="307188"/>
              <a:ext cx="18175231" cy="4785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8826003" y="0"/>
              <a:ext cx="44355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Spatial Analysis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5076" y="2767260"/>
            <a:ext cx="9491105" cy="57065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936180" y="2767260"/>
            <a:ext cx="7765933" cy="577350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02907" y="1184564"/>
            <a:ext cx="1130428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600">
                <a:solidFill>
                  <a:srgbClr val="000000"/>
                </a:solidFill>
                <a:latin typeface="Open Sans Extra Bold"/>
              </a:rPr>
              <a:t>Law Building &amp; 11 Barry Street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253969"/>
            <a:ext cx="17446194" cy="460783"/>
            <a:chOff x="0" y="0"/>
            <a:chExt cx="23261592" cy="614377"/>
          </a:xfrm>
        </p:grpSpPr>
        <p:sp>
          <p:nvSpPr>
            <p:cNvPr name="AutoShape 6" id="6"/>
            <p:cNvSpPr/>
            <p:nvPr/>
          </p:nvSpPr>
          <p:spPr>
            <a:xfrm rot="0">
              <a:off x="0" y="307188"/>
              <a:ext cx="18175231" cy="4785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8826003" y="0"/>
              <a:ext cx="44355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Spatial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66834" y="8731267"/>
            <a:ext cx="16047552" cy="124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509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Small number of nearby buildings</a:t>
            </a:r>
          </a:p>
          <a:p>
            <a:pPr marL="561340" indent="-280670" lvl="1">
              <a:lnSpc>
                <a:spcPts val="5100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Surrounding buildings have low ratio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8186" r="0" b="38186"/>
          <a:stretch>
            <a:fillRect/>
          </a:stretch>
        </p:blipFill>
        <p:spPr>
          <a:xfrm flipH="false" flipV="false" rot="0">
            <a:off x="0" y="0"/>
            <a:ext cx="18288000" cy="28841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71801" y="692337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92802" y="5017578"/>
            <a:ext cx="4319298" cy="210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55"/>
              </a:lnSpc>
            </a:pPr>
            <a:r>
              <a:rPr lang="en-US" sz="6963" spc="257">
                <a:solidFill>
                  <a:srgbClr val="000000"/>
                </a:solidFill>
                <a:latin typeface="Aileron Regular Bold"/>
              </a:rPr>
              <a:t>Proposed Methods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1801" y="692337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739499" y="5323078"/>
            <a:ext cx="4076166" cy="55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9"/>
              </a:lnSpc>
            </a:pPr>
            <a:r>
              <a:rPr lang="en-US" sz="3608" spc="133">
                <a:solidFill>
                  <a:srgbClr val="000000"/>
                </a:solidFill>
                <a:latin typeface="Aileron Regular Bold"/>
              </a:rPr>
              <a:t>Spatial Algorithm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39499" y="6166470"/>
            <a:ext cx="4520876" cy="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8"/>
              </a:lnSpc>
            </a:pPr>
            <a:r>
              <a:rPr lang="en-US" sz="2334" spc="46">
                <a:solidFill>
                  <a:srgbClr val="000000"/>
                </a:solidFill>
                <a:latin typeface="Aileron Regular"/>
              </a:rPr>
              <a:t>F</a:t>
            </a:r>
            <a:r>
              <a:rPr lang="en-US" sz="2334" spc="46">
                <a:solidFill>
                  <a:srgbClr val="000000"/>
                </a:solidFill>
                <a:latin typeface="Aileron Regular"/>
              </a:rPr>
              <a:t>inding the most optimal nearest building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421386" y="5332603"/>
            <a:ext cx="4143725" cy="1608271"/>
            <a:chOff x="0" y="0"/>
            <a:chExt cx="5524966" cy="21443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5524966" cy="708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17"/>
                </a:lnSpc>
              </a:pPr>
              <a:r>
                <a:rPr lang="en-US" sz="3514" spc="130">
                  <a:solidFill>
                    <a:srgbClr val="000000"/>
                  </a:solidFill>
                  <a:latin typeface="Aileron Regular Bold"/>
                </a:rPr>
                <a:t>Floor Algorithm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06764"/>
              <a:ext cx="5524966" cy="1037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83"/>
                </a:lnSpc>
              </a:pPr>
              <a:r>
                <a:rPr lang="en-US" sz="2274" spc="45">
                  <a:solidFill>
                    <a:srgbClr val="000000"/>
                  </a:solidFill>
                  <a:latin typeface="Aileron Regular"/>
                </a:rPr>
                <a:t>F</a:t>
              </a:r>
              <a:r>
                <a:rPr lang="en-US" sz="2274" spc="45">
                  <a:solidFill>
                    <a:srgbClr val="000000"/>
                  </a:solidFill>
                  <a:latin typeface="Aileron Regular"/>
                </a:rPr>
                <a:t>inding the most optimal nearest floor for a building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0068" y="8395971"/>
            <a:ext cx="15845043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spc="56">
                <a:solidFill>
                  <a:srgbClr val="000000"/>
                </a:solidFill>
                <a:latin typeface="Aileron Regular Bold"/>
              </a:rPr>
              <a:t>Objective:</a:t>
            </a:r>
            <a:r>
              <a:rPr lang="en-US" sz="2800" spc="56">
                <a:solidFill>
                  <a:srgbClr val="000000"/>
                </a:solidFill>
                <a:latin typeface="Aileron Regular"/>
              </a:rPr>
              <a:t> Propose a solut</a:t>
            </a:r>
            <a:r>
              <a:rPr lang="en-US" sz="2800" spc="56">
                <a:solidFill>
                  <a:srgbClr val="000000"/>
                </a:solidFill>
                <a:latin typeface="Aileron Regular"/>
              </a:rPr>
              <a:t>ion that can efficiently use the current supply of the resources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1801" y="2260303"/>
            <a:ext cx="13848412" cy="229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5004" indent="-257502" lvl="1">
              <a:lnSpc>
                <a:spcPts val="6238"/>
              </a:lnSpc>
              <a:buFont typeface="Arial"/>
              <a:buChar char="•"/>
            </a:pPr>
            <a:r>
              <a:rPr lang="en-US" sz="3119">
                <a:solidFill>
                  <a:srgbClr val="000000"/>
                </a:solidFill>
                <a:latin typeface="Aileron Thin"/>
              </a:rPr>
              <a:t>Based on </a:t>
            </a:r>
            <a:r>
              <a:rPr lang="en-US" sz="3119">
                <a:solidFill>
                  <a:srgbClr val="000000"/>
                </a:solidFill>
                <a:latin typeface="Aileron Thin Bold"/>
              </a:rPr>
              <a:t>Greedy</a:t>
            </a:r>
            <a:r>
              <a:rPr lang="en-US" sz="3119">
                <a:solidFill>
                  <a:srgbClr val="000000"/>
                </a:solidFill>
                <a:latin typeface="Aileron Thin"/>
              </a:rPr>
              <a:t> heuristics: Finds roughly feasible solution</a:t>
            </a:r>
          </a:p>
          <a:p>
            <a:pPr marL="515004" indent="-257502" lvl="1">
              <a:lnSpc>
                <a:spcPts val="6238"/>
              </a:lnSpc>
              <a:buFont typeface="Arial"/>
              <a:buChar char="•"/>
            </a:pPr>
            <a:r>
              <a:rPr lang="en-US" sz="3119">
                <a:solidFill>
                  <a:srgbClr val="000000"/>
                </a:solidFill>
                <a:latin typeface="Aileron Thin Bold"/>
              </a:rPr>
              <a:t>Higher</a:t>
            </a:r>
            <a:r>
              <a:rPr lang="en-US" sz="3119">
                <a:solidFill>
                  <a:srgbClr val="000000"/>
                </a:solidFill>
                <a:latin typeface="Aileron Thin"/>
              </a:rPr>
              <a:t> weights = better supply of the objective</a:t>
            </a:r>
          </a:p>
          <a:p>
            <a:pPr algn="l" marL="515004" indent="-257502" lvl="1">
              <a:lnSpc>
                <a:spcPts val="6238"/>
              </a:lnSpc>
              <a:buFont typeface="Arial"/>
              <a:buChar char="•"/>
            </a:pPr>
            <a:r>
              <a:rPr lang="en-US" sz="3119">
                <a:solidFill>
                  <a:srgbClr val="000000"/>
                </a:solidFill>
                <a:latin typeface="Aileron Thin Bold"/>
              </a:rPr>
              <a:t>Correlations weights adjustment</a:t>
            </a:r>
            <a:r>
              <a:rPr lang="en-US" sz="3119">
                <a:solidFill>
                  <a:srgbClr val="000000"/>
                </a:solidFill>
                <a:latin typeface="Aileron Thin"/>
              </a:rPr>
              <a:t> will play an important role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291590"/>
            <a:ext cx="17724439" cy="460783"/>
            <a:chOff x="0" y="0"/>
            <a:chExt cx="23632586" cy="614377"/>
          </a:xfrm>
        </p:grpSpPr>
        <p:sp>
          <p:nvSpPr>
            <p:cNvPr name="AutoShape 4" id="4"/>
            <p:cNvSpPr/>
            <p:nvPr/>
          </p:nvSpPr>
          <p:spPr>
            <a:xfrm rot="0">
              <a:off x="0" y="257027"/>
              <a:ext cx="17747023" cy="5016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8460397" y="0"/>
              <a:ext cx="51721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Proposed Methods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96246" y="5392882"/>
            <a:ext cx="13695508" cy="337304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46562" y="1128150"/>
            <a:ext cx="12430662" cy="82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Aileron Regular"/>
              </a:rPr>
              <a:t>Method 1: Finding the most optimal nearest building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7384" y="3127706"/>
            <a:ext cx="11522414" cy="672620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291590"/>
            <a:ext cx="17724439" cy="460783"/>
            <a:chOff x="0" y="0"/>
            <a:chExt cx="23632586" cy="614377"/>
          </a:xfrm>
        </p:grpSpPr>
        <p:sp>
          <p:nvSpPr>
            <p:cNvPr name="AutoShape 4" id="4"/>
            <p:cNvSpPr/>
            <p:nvPr/>
          </p:nvSpPr>
          <p:spPr>
            <a:xfrm rot="0">
              <a:off x="0" y="257027"/>
              <a:ext cx="17747023" cy="5016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8460397" y="0"/>
              <a:ext cx="51721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Proposed Methods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81100" y="9705100"/>
            <a:ext cx="7223662" cy="41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Method 1: Finding the most optimal nearest building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4886" y="744269"/>
            <a:ext cx="13891162" cy="200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2700">
                <a:solidFill>
                  <a:srgbClr val="000000"/>
                </a:solidFill>
                <a:latin typeface="Open Sans Light"/>
              </a:rPr>
              <a:t>Most optimal nearest building from Alan Gilbert (104) for booking a meeting room:</a:t>
            </a:r>
          </a:p>
          <a:p>
            <a:pPr marL="445840" indent="-222920" lvl="1">
              <a:lnSpc>
                <a:spcPts val="5400"/>
              </a:lnSpc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Open Sans Light Bold"/>
              </a:rPr>
              <a:t>MDHS Building (207): </a:t>
            </a:r>
            <a:r>
              <a:rPr lang="en-US" sz="2739">
                <a:solidFill>
                  <a:srgbClr val="000000"/>
                </a:solidFill>
                <a:latin typeface="Open Sans Light"/>
              </a:rPr>
              <a:t>400m radius</a:t>
            </a:r>
          </a:p>
          <a:p>
            <a:pPr algn="l" marL="452326" indent="-226163" lvl="1">
              <a:lnSpc>
                <a:spcPts val="54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Kenneth Myer Building (144):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 600m radius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91590"/>
            <a:ext cx="17724439" cy="460783"/>
            <a:chOff x="0" y="0"/>
            <a:chExt cx="23632586" cy="614377"/>
          </a:xfrm>
        </p:grpSpPr>
        <p:sp>
          <p:nvSpPr>
            <p:cNvPr name="AutoShape 3" id="3"/>
            <p:cNvSpPr/>
            <p:nvPr/>
          </p:nvSpPr>
          <p:spPr>
            <a:xfrm rot="0">
              <a:off x="0" y="257027"/>
              <a:ext cx="17747023" cy="5016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8460397" y="0"/>
              <a:ext cx="51721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Proposed Methods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97678" y="5143500"/>
            <a:ext cx="12822536" cy="406103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46562" y="1128150"/>
            <a:ext cx="12917495" cy="82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Aileron Regular"/>
              </a:rPr>
              <a:t>Method 2: Finding the most optimal nearest floor for a building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1801" y="2260303"/>
            <a:ext cx="13848412" cy="229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5004" indent="-257502" lvl="1">
              <a:lnSpc>
                <a:spcPts val="6238"/>
              </a:lnSpc>
              <a:buFont typeface="Arial"/>
              <a:buChar char="•"/>
            </a:pPr>
            <a:r>
              <a:rPr lang="en-US" sz="3119">
                <a:solidFill>
                  <a:srgbClr val="000000"/>
                </a:solidFill>
                <a:latin typeface="Aileron Thin"/>
              </a:rPr>
              <a:t>Based on </a:t>
            </a:r>
            <a:r>
              <a:rPr lang="en-US" sz="3119">
                <a:solidFill>
                  <a:srgbClr val="000000"/>
                </a:solidFill>
                <a:latin typeface="Aileron Thin Bold"/>
              </a:rPr>
              <a:t>Greedy</a:t>
            </a:r>
            <a:r>
              <a:rPr lang="en-US" sz="3119">
                <a:solidFill>
                  <a:srgbClr val="000000"/>
                </a:solidFill>
                <a:latin typeface="Aileron Thin"/>
              </a:rPr>
              <a:t> heuristics: Finds roughly feasible solution</a:t>
            </a:r>
          </a:p>
          <a:p>
            <a:pPr marL="515004" indent="-257502" lvl="1">
              <a:lnSpc>
                <a:spcPts val="6238"/>
              </a:lnSpc>
              <a:buFont typeface="Arial"/>
              <a:buChar char="•"/>
            </a:pPr>
            <a:r>
              <a:rPr lang="en-US" sz="3119">
                <a:solidFill>
                  <a:srgbClr val="000000"/>
                </a:solidFill>
                <a:latin typeface="Aileron Thin Bold"/>
              </a:rPr>
              <a:t>Higher</a:t>
            </a:r>
            <a:r>
              <a:rPr lang="en-US" sz="3119">
                <a:solidFill>
                  <a:srgbClr val="000000"/>
                </a:solidFill>
                <a:latin typeface="Aileron Thin"/>
              </a:rPr>
              <a:t> weights = better supply of the objective</a:t>
            </a:r>
          </a:p>
          <a:p>
            <a:pPr algn="l" marL="515004" indent="-257502" lvl="1">
              <a:lnSpc>
                <a:spcPts val="6238"/>
              </a:lnSpc>
              <a:buFont typeface="Arial"/>
              <a:buChar char="•"/>
            </a:pPr>
            <a:r>
              <a:rPr lang="en-US" sz="3119">
                <a:solidFill>
                  <a:srgbClr val="000000"/>
                </a:solidFill>
                <a:latin typeface="Aileron Thin Bold"/>
              </a:rPr>
              <a:t>Correlations weights adjustment</a:t>
            </a:r>
            <a:r>
              <a:rPr lang="en-US" sz="3119">
                <a:solidFill>
                  <a:srgbClr val="000000"/>
                </a:solidFill>
                <a:latin typeface="Aileron Thin"/>
              </a:rPr>
              <a:t> will play an important role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91590"/>
            <a:ext cx="17724439" cy="460783"/>
            <a:chOff x="0" y="0"/>
            <a:chExt cx="23632586" cy="614377"/>
          </a:xfrm>
        </p:grpSpPr>
        <p:sp>
          <p:nvSpPr>
            <p:cNvPr name="AutoShape 3" id="3"/>
            <p:cNvSpPr/>
            <p:nvPr/>
          </p:nvSpPr>
          <p:spPr>
            <a:xfrm rot="0">
              <a:off x="0" y="257027"/>
              <a:ext cx="17747023" cy="5016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8460397" y="0"/>
              <a:ext cx="51721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Proposed Methods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231347" y="3819566"/>
            <a:ext cx="8947347" cy="581973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765100" y="9641600"/>
            <a:ext cx="7223662" cy="41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Method 2: Finding the most optimal nearest floor for a building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6950" y="904875"/>
            <a:ext cx="15182328" cy="269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2700">
                <a:solidFill>
                  <a:srgbClr val="000000"/>
                </a:solidFill>
                <a:latin typeface="Open Sans Light"/>
              </a:rPr>
              <a:t>Most optimal nearest floor from </a:t>
            </a:r>
            <a:r>
              <a:rPr lang="en-US" sz="2700">
                <a:solidFill>
                  <a:srgbClr val="000000"/>
                </a:solidFill>
                <a:latin typeface="Open Sans Light Bold"/>
              </a:rPr>
              <a:t>Level 3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 in Kwong Lee Dow (263) for booking a meeting room:</a:t>
            </a:r>
          </a:p>
          <a:p>
            <a:pPr marL="445840" indent="-222920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Level 2</a:t>
            </a:r>
            <a:r>
              <a:rPr lang="en-US" sz="2739">
                <a:solidFill>
                  <a:srgbClr val="000000"/>
                </a:solidFill>
                <a:latin typeface="Open Sans Light Bold"/>
              </a:rPr>
              <a:t>: </a:t>
            </a:r>
            <a:r>
              <a:rPr lang="en-US" sz="2739">
                <a:solidFill>
                  <a:srgbClr val="000000"/>
                </a:solidFill>
                <a:latin typeface="Open Sans Light"/>
              </a:rPr>
              <a:t>First preference</a:t>
            </a:r>
          </a:p>
          <a:p>
            <a:pPr marL="452326" indent="-226163" lvl="1">
              <a:lnSpc>
                <a:spcPts val="54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Level 5: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 Second preference</a:t>
            </a:r>
          </a:p>
          <a:p>
            <a:pPr algn="l" marL="452326" indent="-226163" lvl="1">
              <a:lnSpc>
                <a:spcPts val="5479"/>
              </a:lnSpc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Open Sans Light Bold"/>
              </a:rPr>
              <a:t>Ground: </a:t>
            </a:r>
            <a:r>
              <a:rPr lang="en-US" sz="2739">
                <a:solidFill>
                  <a:srgbClr val="000000"/>
                </a:solidFill>
                <a:latin typeface="Open Sans Light"/>
              </a:rPr>
              <a:t>Worst choice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91590"/>
            <a:ext cx="17724439" cy="460783"/>
            <a:chOff x="0" y="0"/>
            <a:chExt cx="23632586" cy="614377"/>
          </a:xfrm>
        </p:grpSpPr>
        <p:sp>
          <p:nvSpPr>
            <p:cNvPr name="AutoShape 3" id="3"/>
            <p:cNvSpPr/>
            <p:nvPr/>
          </p:nvSpPr>
          <p:spPr>
            <a:xfrm rot="0">
              <a:off x="0" y="257027"/>
              <a:ext cx="17747023" cy="5016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8460397" y="0"/>
              <a:ext cx="51721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Proposed Methods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6950" y="714375"/>
            <a:ext cx="15182328" cy="269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2700">
                <a:solidFill>
                  <a:srgbClr val="000000"/>
                </a:solidFill>
                <a:latin typeface="Open Sans Light"/>
              </a:rPr>
              <a:t>Most optimal nearest floor from </a:t>
            </a:r>
            <a:r>
              <a:rPr lang="en-US" sz="2700">
                <a:solidFill>
                  <a:srgbClr val="000000"/>
                </a:solidFill>
                <a:latin typeface="Open Sans Light Bold"/>
              </a:rPr>
              <a:t>Level 1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 in Redmond Barry (115) for using a toilet facility:</a:t>
            </a:r>
          </a:p>
          <a:p>
            <a:pPr marL="445840" indent="-222920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Basement 2</a:t>
            </a:r>
            <a:r>
              <a:rPr lang="en-US" sz="2739">
                <a:solidFill>
                  <a:srgbClr val="000000"/>
                </a:solidFill>
                <a:latin typeface="Open Sans Light Bold"/>
              </a:rPr>
              <a:t>: </a:t>
            </a:r>
            <a:r>
              <a:rPr lang="en-US" sz="2739">
                <a:solidFill>
                  <a:srgbClr val="000000"/>
                </a:solidFill>
                <a:latin typeface="Open Sans Light"/>
              </a:rPr>
              <a:t>First preference</a:t>
            </a:r>
          </a:p>
          <a:p>
            <a:pPr marL="452326" indent="-226163" lvl="1">
              <a:lnSpc>
                <a:spcPts val="54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Light Bold"/>
              </a:rPr>
              <a:t>Level 10:</a:t>
            </a:r>
            <a:r>
              <a:rPr lang="en-US" sz="2700">
                <a:solidFill>
                  <a:srgbClr val="000000"/>
                </a:solidFill>
                <a:latin typeface="Open Sans Light"/>
              </a:rPr>
              <a:t> Second preference</a:t>
            </a:r>
          </a:p>
          <a:p>
            <a:pPr algn="l" marL="452326" indent="-226163" lvl="1">
              <a:lnSpc>
                <a:spcPts val="5479"/>
              </a:lnSpc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Open Sans Light Bold"/>
              </a:rPr>
              <a:t>Level 8: </a:t>
            </a:r>
            <a:r>
              <a:rPr lang="en-US" sz="2739">
                <a:solidFill>
                  <a:srgbClr val="000000"/>
                </a:solidFill>
                <a:latin typeface="Open Sans Light"/>
              </a:rPr>
              <a:t>Worst choice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79428" y="3412807"/>
            <a:ext cx="7180923" cy="668369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765100" y="9641600"/>
            <a:ext cx="7223662" cy="41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Method 2: Finding the most optimal nearest floor for a building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48866" y="0"/>
            <a:ext cx="7712840" cy="514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353389" y="5146516"/>
            <a:ext cx="7708317" cy="514048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01543" y="489539"/>
            <a:ext cx="9416423" cy="910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5"/>
              </a:lnSpc>
            </a:pPr>
            <a:r>
              <a:rPr lang="en-US" sz="2853">
                <a:solidFill>
                  <a:srgbClr val="000000"/>
                </a:solidFill>
                <a:latin typeface="Open Sans Light Bold"/>
              </a:rPr>
              <a:t>Background</a:t>
            </a:r>
          </a:p>
          <a:p>
            <a:pPr marL="471173" indent="-235587" lvl="1">
              <a:lnSpc>
                <a:spcPts val="5707"/>
              </a:lnSpc>
              <a:buFont typeface="Arial"/>
              <a:buChar char="•"/>
            </a:pPr>
            <a:r>
              <a:rPr lang="en-US" sz="2853">
                <a:solidFill>
                  <a:srgbClr val="000000"/>
                </a:solidFill>
                <a:latin typeface="Open Sans Light"/>
              </a:rPr>
              <a:t>F</a:t>
            </a:r>
            <a:r>
              <a:rPr lang="en-US" sz="2853">
                <a:solidFill>
                  <a:srgbClr val="000000"/>
                </a:solidFill>
                <a:latin typeface="Open Sans Light"/>
              </a:rPr>
              <a:t>ocus on staff meeting rooms &amp; student toilets</a:t>
            </a:r>
          </a:p>
          <a:p>
            <a:pPr marL="471173" indent="-235587" lvl="1">
              <a:lnSpc>
                <a:spcPts val="5707"/>
              </a:lnSpc>
              <a:buFont typeface="Arial"/>
              <a:buChar char="•"/>
            </a:pPr>
            <a:r>
              <a:rPr lang="en-US" sz="2853">
                <a:solidFill>
                  <a:srgbClr val="000000"/>
                </a:solidFill>
                <a:latin typeface="Open Sans Light"/>
              </a:rPr>
              <a:t>Analyse the current supply and demand</a:t>
            </a:r>
          </a:p>
          <a:p>
            <a:pPr>
              <a:lnSpc>
                <a:spcPts val="5707"/>
              </a:lnSpc>
            </a:pPr>
            <a:r>
              <a:rPr lang="en-US" sz="2853">
                <a:solidFill>
                  <a:srgbClr val="000000"/>
                </a:solidFill>
                <a:latin typeface="Open Sans Light Bold"/>
              </a:rPr>
              <a:t>Related Data</a:t>
            </a:r>
          </a:p>
          <a:p>
            <a:pPr marL="471173" indent="-235587" lvl="1">
              <a:lnSpc>
                <a:spcPts val="5707"/>
              </a:lnSpc>
              <a:buFont typeface="Arial"/>
              <a:buChar char="•"/>
            </a:pPr>
            <a:r>
              <a:rPr lang="en-US" sz="2853">
                <a:solidFill>
                  <a:srgbClr val="000000"/>
                </a:solidFill>
                <a:latin typeface="Open Sans Light"/>
              </a:rPr>
              <a:t>Space metadata</a:t>
            </a:r>
          </a:p>
          <a:p>
            <a:pPr marL="471173" indent="-235587" lvl="1">
              <a:lnSpc>
                <a:spcPts val="5707"/>
              </a:lnSpc>
              <a:buFont typeface="Arial"/>
              <a:buChar char="•"/>
            </a:pPr>
            <a:r>
              <a:rPr lang="en-US" sz="2853">
                <a:solidFill>
                  <a:srgbClr val="000000"/>
                </a:solidFill>
                <a:latin typeface="Open Sans Light"/>
              </a:rPr>
              <a:t>E</a:t>
            </a:r>
            <a:r>
              <a:rPr lang="en-US" sz="2853">
                <a:solidFill>
                  <a:srgbClr val="000000"/>
                </a:solidFill>
                <a:latin typeface="Open Sans Light"/>
              </a:rPr>
              <a:t>mployee location </a:t>
            </a:r>
          </a:p>
          <a:p>
            <a:pPr marL="471173" indent="-235587" lvl="1">
              <a:lnSpc>
                <a:spcPts val="5707"/>
              </a:lnSpc>
              <a:buFont typeface="Arial"/>
              <a:buChar char="•"/>
            </a:pPr>
            <a:r>
              <a:rPr lang="en-US" sz="2853">
                <a:solidFill>
                  <a:srgbClr val="000000"/>
                </a:solidFill>
                <a:latin typeface="Open Sans Light"/>
              </a:rPr>
              <a:t>Timetabling and class registration </a:t>
            </a:r>
          </a:p>
          <a:p>
            <a:pPr marL="471173" indent="-235587" lvl="1">
              <a:lnSpc>
                <a:spcPts val="5707"/>
              </a:lnSpc>
              <a:buFont typeface="Arial"/>
              <a:buChar char="•"/>
            </a:pPr>
            <a:r>
              <a:rPr lang="en-US" sz="2853">
                <a:solidFill>
                  <a:srgbClr val="000000"/>
                </a:solidFill>
                <a:latin typeface="Open Sans Light"/>
              </a:rPr>
              <a:t>Meeting rooms' usage &amp; equipment </a:t>
            </a:r>
          </a:p>
          <a:p>
            <a:pPr>
              <a:lnSpc>
                <a:spcPts val="5707"/>
              </a:lnSpc>
            </a:pPr>
            <a:r>
              <a:rPr lang="en-US" sz="2853">
                <a:solidFill>
                  <a:srgbClr val="000000"/>
                </a:solidFill>
                <a:latin typeface="Open Sans Light Bold"/>
              </a:rPr>
              <a:t>Expected Outcome</a:t>
            </a:r>
          </a:p>
          <a:p>
            <a:pPr marL="471173" indent="-235587" lvl="1">
              <a:lnSpc>
                <a:spcPts val="5707"/>
              </a:lnSpc>
              <a:buFont typeface="Arial"/>
              <a:buChar char="•"/>
            </a:pPr>
            <a:r>
              <a:rPr lang="en-US" sz="2853">
                <a:solidFill>
                  <a:srgbClr val="000000"/>
                </a:solidFill>
                <a:latin typeface="Open Sans Light"/>
              </a:rPr>
              <a:t>Detailed analysis report</a:t>
            </a:r>
          </a:p>
          <a:p>
            <a:pPr marL="471173" indent="-235587" lvl="1">
              <a:lnSpc>
                <a:spcPts val="5707"/>
              </a:lnSpc>
              <a:buFont typeface="Arial"/>
              <a:buChar char="•"/>
            </a:pPr>
            <a:r>
              <a:rPr lang="en-US" sz="2853">
                <a:solidFill>
                  <a:srgbClr val="000000"/>
                </a:solidFill>
                <a:latin typeface="Open Sans Light"/>
              </a:rPr>
              <a:t>Models suggesting nearest toilets and meeting rooms</a:t>
            </a:r>
          </a:p>
          <a:p>
            <a:pPr algn="l" marL="471173" indent="-235587" lvl="1">
              <a:lnSpc>
                <a:spcPts val="5707"/>
              </a:lnSpc>
              <a:buFont typeface="Arial"/>
              <a:buChar char="•"/>
            </a:pPr>
            <a:r>
              <a:rPr lang="en-US" sz="2853">
                <a:solidFill>
                  <a:srgbClr val="000000"/>
                </a:solidFill>
                <a:latin typeface="Open Sans Light"/>
              </a:rPr>
              <a:t>Interactive dashboard</a:t>
            </a:r>
          </a:p>
          <a:p>
            <a:pPr algn="ctr">
              <a:lnSpc>
                <a:spcPts val="3938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9356" r="0" b="39356"/>
          <a:stretch>
            <a:fillRect/>
          </a:stretch>
        </p:blipFill>
        <p:spPr>
          <a:xfrm flipH="false" flipV="false" rot="0">
            <a:off x="0" y="0"/>
            <a:ext cx="18288000" cy="28841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71801" y="711387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92802" y="5208078"/>
            <a:ext cx="4319298" cy="210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55"/>
              </a:lnSpc>
            </a:pPr>
            <a:r>
              <a:rPr lang="en-US" sz="6963" spc="257">
                <a:solidFill>
                  <a:srgbClr val="000000"/>
                </a:solidFill>
                <a:latin typeface="Aileron Regular Bold"/>
              </a:rPr>
              <a:t>Timeline Part-2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1801" y="711387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7739499" y="5334000"/>
            <a:ext cx="4542043" cy="2043304"/>
            <a:chOff x="0" y="0"/>
            <a:chExt cx="6056057" cy="27244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5263197" cy="737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9"/>
                </a:lnSpc>
              </a:pPr>
              <a:r>
                <a:rPr lang="en-US" sz="3608" spc="133">
                  <a:solidFill>
                    <a:srgbClr val="000000"/>
                  </a:solidFill>
                  <a:latin typeface="Aileron Regular Bold"/>
                </a:rPr>
                <a:t>Week 1-6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98114"/>
              <a:ext cx="6056057" cy="1626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68"/>
                </a:lnSpc>
              </a:pPr>
              <a:r>
                <a:rPr lang="en-US" sz="2334" spc="46">
                  <a:solidFill>
                    <a:srgbClr val="000000"/>
                  </a:solidFill>
                  <a:latin typeface="Aileron Regular"/>
                </a:rPr>
                <a:t>Me</a:t>
              </a:r>
              <a:r>
                <a:rPr lang="en-US" sz="2334" spc="46">
                  <a:solidFill>
                    <a:srgbClr val="000000"/>
                  </a:solidFill>
                  <a:latin typeface="Aileron Regular"/>
                </a:rPr>
                <a:t>thod proposals Enhancements + Better Predictions Modelling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21386" y="5376425"/>
            <a:ext cx="3837914" cy="2011964"/>
            <a:chOff x="0" y="0"/>
            <a:chExt cx="5117218" cy="268261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117218" cy="708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17"/>
                </a:lnSpc>
              </a:pPr>
              <a:r>
                <a:rPr lang="en-US" sz="3514" spc="130">
                  <a:solidFill>
                    <a:srgbClr val="000000"/>
                  </a:solidFill>
                  <a:latin typeface="Aileron Regular Bold"/>
                </a:rPr>
                <a:t>Week 7-12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06764"/>
              <a:ext cx="5117218" cy="1575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83"/>
                </a:lnSpc>
              </a:pPr>
              <a:r>
                <a:rPr lang="en-US" sz="2274" spc="45">
                  <a:solidFill>
                    <a:srgbClr val="000000"/>
                  </a:solidFill>
                  <a:latin typeface="Aileron Regular"/>
                </a:rPr>
                <a:t>Deta</a:t>
              </a:r>
              <a:r>
                <a:rPr lang="en-US" sz="2274" spc="45">
                  <a:solidFill>
                    <a:srgbClr val="000000"/>
                  </a:solidFill>
                  <a:latin typeface="Aileron Regular"/>
                </a:rPr>
                <a:t>iled Analysis Report + presenting important findings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91590"/>
            <a:ext cx="17724439" cy="460783"/>
            <a:chOff x="0" y="0"/>
            <a:chExt cx="23632586" cy="614377"/>
          </a:xfrm>
        </p:grpSpPr>
        <p:sp>
          <p:nvSpPr>
            <p:cNvPr name="AutoShape 3" id="3"/>
            <p:cNvSpPr/>
            <p:nvPr/>
          </p:nvSpPr>
          <p:spPr>
            <a:xfrm rot="0">
              <a:off x="0" y="257027"/>
              <a:ext cx="17747023" cy="5016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8460397" y="0"/>
              <a:ext cx="51721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Timeline Part-2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6637" y="752373"/>
            <a:ext cx="10290319" cy="439112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77073" y="5119450"/>
            <a:ext cx="7882227" cy="496811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1316665" y="1935307"/>
            <a:ext cx="5794468" cy="1815709"/>
            <a:chOff x="0" y="0"/>
            <a:chExt cx="7725957" cy="242094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6714473" cy="811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26"/>
                </a:lnSpc>
              </a:pPr>
              <a:r>
                <a:rPr lang="en-US" sz="4022" spc="148">
                  <a:solidFill>
                    <a:srgbClr val="000000"/>
                  </a:solidFill>
                  <a:latin typeface="Aileron Regular Bold"/>
                </a:rPr>
                <a:t>Week 1-6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20010"/>
              <a:ext cx="7725957" cy="1200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3"/>
                </a:lnSpc>
              </a:pPr>
              <a:r>
                <a:rPr lang="en-US" sz="2602" spc="52">
                  <a:solidFill>
                    <a:srgbClr val="000000"/>
                  </a:solidFill>
                  <a:latin typeface="Aileron Regular"/>
                </a:rPr>
                <a:t>Me</a:t>
              </a:r>
              <a:r>
                <a:rPr lang="en-US" sz="2602" spc="52">
                  <a:solidFill>
                    <a:srgbClr val="000000"/>
                  </a:solidFill>
                  <a:latin typeface="Aileron Regular"/>
                </a:rPr>
                <a:t>thod proposals Enhancements + Better Predictions Modelling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63882" y="6726974"/>
            <a:ext cx="6338762" cy="1991007"/>
            <a:chOff x="0" y="0"/>
            <a:chExt cx="8451682" cy="265467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8451682" cy="877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21"/>
                </a:lnSpc>
              </a:pPr>
              <a:r>
                <a:rPr lang="en-US" sz="4351" spc="160">
                  <a:solidFill>
                    <a:srgbClr val="000000"/>
                  </a:solidFill>
                  <a:latin typeface="Aileron Regular Bold"/>
                </a:rPr>
                <a:t>Week 7-12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360169"/>
              <a:ext cx="8451682" cy="1294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41"/>
                </a:lnSpc>
              </a:pPr>
              <a:r>
                <a:rPr lang="en-US" sz="2815" spc="56">
                  <a:solidFill>
                    <a:srgbClr val="000000"/>
                  </a:solidFill>
                  <a:latin typeface="Aileron Regular"/>
                </a:rPr>
                <a:t>Deta</a:t>
              </a:r>
              <a:r>
                <a:rPr lang="en-US" sz="2815" spc="56">
                  <a:solidFill>
                    <a:srgbClr val="000000"/>
                  </a:solidFill>
                  <a:latin typeface="Aileron Regular"/>
                </a:rPr>
                <a:t>iled Analysis Report + presenting important findings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19433" y="4380768"/>
            <a:ext cx="6826988" cy="149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03"/>
              </a:lnSpc>
            </a:pPr>
            <a:r>
              <a:rPr lang="en-US" sz="9674" spc="193">
                <a:solidFill>
                  <a:srgbClr val="000000"/>
                </a:solidFill>
                <a:latin typeface="Aileron Regular Bold"/>
              </a:rPr>
              <a:t>Thank You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4000"/>
          </a:blip>
          <a:srcRect l="3209" t="12672" r="3209" b="0"/>
          <a:stretch>
            <a:fillRect/>
          </a:stretch>
        </p:blipFill>
        <p:spPr>
          <a:xfrm flipH="false" flipV="false" rot="0">
            <a:off x="597378" y="0"/>
            <a:ext cx="8267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5981" r="0" b="35981"/>
          <a:stretch>
            <a:fillRect/>
          </a:stretch>
        </p:blipFill>
        <p:spPr>
          <a:xfrm flipH="false" flipV="false" rot="0">
            <a:off x="0" y="0"/>
            <a:ext cx="18288000" cy="28841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82555" y="5300230"/>
            <a:ext cx="3888356" cy="168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207">
                <a:solidFill>
                  <a:srgbClr val="000000"/>
                </a:solidFill>
                <a:latin typeface="Aileron Regular Bold"/>
              </a:rPr>
              <a:t>How Data Science?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006394" y="4465100"/>
            <a:ext cx="11865969" cy="382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1951" indent="-250976" lvl="1">
              <a:lnSpc>
                <a:spcPts val="6080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Open Sans Light"/>
              </a:rPr>
              <a:t>Extensive </a:t>
            </a:r>
            <a:r>
              <a:rPr lang="en-US" sz="3040">
                <a:solidFill>
                  <a:srgbClr val="000000"/>
                </a:solidFill>
                <a:latin typeface="Open Sans Light Bold"/>
              </a:rPr>
              <a:t>exploratory data analysis</a:t>
            </a:r>
            <a:r>
              <a:rPr lang="en-US" sz="3040">
                <a:solidFill>
                  <a:srgbClr val="000000"/>
                </a:solidFill>
                <a:latin typeface="Open Sans Light"/>
              </a:rPr>
              <a:t> of supply and demand</a:t>
            </a:r>
          </a:p>
          <a:p>
            <a:pPr marL="509254" indent="-254627" lvl="1">
              <a:lnSpc>
                <a:spcPts val="6169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Open Sans Light"/>
              </a:rPr>
              <a:t>Complicated data </a:t>
            </a:r>
            <a:r>
              <a:rPr lang="en-US" sz="3040">
                <a:solidFill>
                  <a:srgbClr val="000000"/>
                </a:solidFill>
                <a:latin typeface="Open Sans Light Bold"/>
              </a:rPr>
              <a:t>mutations</a:t>
            </a:r>
            <a:r>
              <a:rPr lang="en-US" sz="304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040">
                <a:solidFill>
                  <a:srgbClr val="000000"/>
                </a:solidFill>
                <a:latin typeface="Open Sans Light Bold"/>
              </a:rPr>
              <a:t>joins</a:t>
            </a:r>
            <a:r>
              <a:rPr lang="en-US" sz="3040">
                <a:solidFill>
                  <a:srgbClr val="000000"/>
                </a:solidFill>
                <a:latin typeface="Open Sans Light"/>
              </a:rPr>
              <a:t> and </a:t>
            </a:r>
            <a:r>
              <a:rPr lang="en-US" sz="3040">
                <a:solidFill>
                  <a:srgbClr val="000000"/>
                </a:solidFill>
                <a:latin typeface="Open Sans Light Bold"/>
              </a:rPr>
              <a:t>preprocessing</a:t>
            </a:r>
          </a:p>
          <a:p>
            <a:pPr marL="509254" indent="-254627" lvl="1">
              <a:lnSpc>
                <a:spcPts val="6169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Open Sans Light Bold"/>
              </a:rPr>
              <a:t>Correlations</a:t>
            </a:r>
            <a:r>
              <a:rPr lang="en-US" sz="3084">
                <a:solidFill>
                  <a:srgbClr val="000000"/>
                </a:solidFill>
                <a:latin typeface="Open Sans Light"/>
              </a:rPr>
              <a:t> analysis</a:t>
            </a:r>
          </a:p>
          <a:p>
            <a:pPr marL="509254" indent="-254627" lvl="1">
              <a:lnSpc>
                <a:spcPts val="6169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Open Sans Light Bold"/>
              </a:rPr>
              <a:t>Spatial</a:t>
            </a:r>
            <a:r>
              <a:rPr lang="en-US" sz="3084">
                <a:solidFill>
                  <a:srgbClr val="000000"/>
                </a:solidFill>
                <a:latin typeface="Open Sans Light"/>
              </a:rPr>
              <a:t> data analysis using QGIS 3</a:t>
            </a:r>
          </a:p>
          <a:p>
            <a:pPr algn="l" marL="509254" indent="-254627" lvl="1">
              <a:lnSpc>
                <a:spcPts val="6169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Open Sans Light Bold"/>
              </a:rPr>
              <a:t>Predictive modelling</a:t>
            </a:r>
            <a:r>
              <a:rPr lang="en-US" sz="3084">
                <a:solidFill>
                  <a:srgbClr val="000000"/>
                </a:solidFill>
                <a:latin typeface="Open Sans Light"/>
              </a:rPr>
              <a:t> on well-defined constraints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8172" r="0" b="38172"/>
          <a:stretch>
            <a:fillRect/>
          </a:stretch>
        </p:blipFill>
        <p:spPr>
          <a:xfrm flipH="false" flipV="false" rot="0">
            <a:off x="0" y="0"/>
            <a:ext cx="18288000" cy="28841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1352" y="5327915"/>
            <a:ext cx="4944352" cy="277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2"/>
              </a:lnSpc>
            </a:pPr>
            <a:r>
              <a:rPr lang="en-US" sz="9168" spc="339">
                <a:solidFill>
                  <a:srgbClr val="000000"/>
                </a:solidFill>
                <a:latin typeface="Aileron Regular Bold"/>
              </a:rPr>
              <a:t>Related 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7682349" y="4836478"/>
            <a:ext cx="4431516" cy="4122478"/>
            <a:chOff x="0" y="0"/>
            <a:chExt cx="5908688" cy="549663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4715898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125">
                  <a:solidFill>
                    <a:srgbClr val="000000"/>
                  </a:solidFill>
                  <a:latin typeface="Aileron Regular Bold"/>
                </a:rPr>
                <a:t>Constraint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59893"/>
              <a:ext cx="5908688" cy="4436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48">
                  <a:solidFill>
                    <a:srgbClr val="000000"/>
                  </a:solidFill>
                  <a:latin typeface="Aileron Regular"/>
                </a:rPr>
                <a:t>Stud</a:t>
              </a:r>
              <a:r>
                <a:rPr lang="en-US" sz="2400" spc="48">
                  <a:solidFill>
                    <a:srgbClr val="000000"/>
                  </a:solidFill>
                  <a:latin typeface="Aileron Regular"/>
                </a:rPr>
                <a:t>ents’ activities are limited by their selected subjects, staff are usually based in a single location, and other than the physical distance, the actual utilization of meeting rooms and toilets should also be considered.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56556" y="4850765"/>
            <a:ext cx="4008555" cy="3703378"/>
            <a:chOff x="0" y="0"/>
            <a:chExt cx="5344740" cy="493783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34474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125">
                  <a:solidFill>
                    <a:srgbClr val="000000"/>
                  </a:solidFill>
                  <a:latin typeface="Aileron Regular Bold"/>
                </a:rPr>
                <a:t>Goal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9893"/>
              <a:ext cx="5344740" cy="3877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48">
                  <a:solidFill>
                    <a:srgbClr val="000000"/>
                  </a:solidFill>
                  <a:latin typeface="Aileron Regular"/>
                </a:rPr>
                <a:t>Ou</a:t>
              </a:r>
              <a:r>
                <a:rPr lang="en-US" sz="2400" spc="48">
                  <a:solidFill>
                    <a:srgbClr val="000000"/>
                  </a:solidFill>
                  <a:latin typeface="Aileron Regular"/>
                </a:rPr>
                <a:t>r goal is taking all of those variables into consideration and see how the arrangement and maintenance services can be optimised given current supply and demand.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5085" y="1386660"/>
            <a:ext cx="6454677" cy="195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4"/>
              </a:lnSpc>
            </a:pPr>
            <a:r>
              <a:rPr lang="en-US" sz="6976" spc="327">
                <a:solidFill>
                  <a:srgbClr val="000000"/>
                </a:solidFill>
                <a:latin typeface="Aileron Regular Bold"/>
              </a:rPr>
              <a:t>Greedy Heuristics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011773"/>
            <a:ext cx="6056947" cy="5770838"/>
            <a:chOff x="0" y="0"/>
            <a:chExt cx="8075930" cy="769445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0759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28127"/>
              <a:ext cx="7017717" cy="6566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>
                  <a:solidFill>
                    <a:srgbClr val="000000"/>
                  </a:solidFill>
                  <a:latin typeface="Aileron Regular"/>
                </a:rPr>
                <a:t>The greedy algorithm is designed through a cost function that taking all constraints violated </a:t>
              </a:r>
              <a:r>
                <a:rPr lang="en-US" sz="2800" spc="56">
                  <a:solidFill>
                    <a:srgbClr val="000000"/>
                  </a:solidFill>
                  <a:latin typeface="Arimo"/>
                </a:rPr>
                <a:t>into accounts. However, this algorithm cannot guarantee to reach a global optimal solution. Furthermore, this algorithm is not considering room optimization as it’s constraints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37820" t="0" r="6908" b="0"/>
          <a:stretch>
            <a:fillRect/>
          </a:stretch>
        </p:blipFill>
        <p:spPr>
          <a:xfrm flipH="false" flipV="false" rot="0">
            <a:off x="14024314" y="0"/>
            <a:ext cx="3781006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43804" r="0" b="924"/>
          <a:stretch>
            <a:fillRect/>
          </a:stretch>
        </p:blipFill>
        <p:spPr>
          <a:xfrm flipH="false" flipV="false" rot="-5400000">
            <a:off x="6616794" y="3252997"/>
            <a:ext cx="10287000" cy="37810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6982"/>
            <a:ext cx="8907535" cy="148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9"/>
              </a:lnSpc>
            </a:pPr>
            <a:r>
              <a:rPr lang="en-US" sz="5320" spc="250">
                <a:solidFill>
                  <a:srgbClr val="000000"/>
                </a:solidFill>
                <a:latin typeface="Aileron Regular Bold"/>
              </a:rPr>
              <a:t>Three stages iterative algorithm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31999"/>
          </a:blip>
          <a:srcRect l="0" t="0" r="0" b="0"/>
          <a:stretch>
            <a:fillRect/>
          </a:stretch>
        </p:blipFill>
        <p:spPr>
          <a:xfrm flipH="false" flipV="false" rot="0">
            <a:off x="8432411" y="4270934"/>
            <a:ext cx="889862" cy="11408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31999"/>
          </a:blip>
          <a:srcRect l="0" t="0" r="0" b="0"/>
          <a:stretch>
            <a:fillRect/>
          </a:stretch>
        </p:blipFill>
        <p:spPr>
          <a:xfrm flipH="false" flipV="false" rot="0">
            <a:off x="13957824" y="4418222"/>
            <a:ext cx="1113515" cy="8462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1999"/>
          </a:blip>
          <a:srcRect l="0" t="0" r="0" b="0"/>
          <a:stretch>
            <a:fillRect/>
          </a:stretch>
        </p:blipFill>
        <p:spPr>
          <a:xfrm flipH="false" flipV="false" rot="0">
            <a:off x="2693012" y="4270934"/>
            <a:ext cx="929792" cy="114084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693012" y="5968169"/>
            <a:ext cx="2514673" cy="2519640"/>
            <a:chOff x="0" y="0"/>
            <a:chExt cx="3352897" cy="33595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22236"/>
              <a:ext cx="3352897" cy="223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 spc="48">
                  <a:solidFill>
                    <a:srgbClr val="000000"/>
                  </a:solidFill>
                  <a:latin typeface="Aileron Regular"/>
                </a:rPr>
                <a:t>G</a:t>
              </a:r>
              <a:r>
                <a:rPr lang="en-US" sz="2400" spc="48">
                  <a:solidFill>
                    <a:srgbClr val="000000"/>
                  </a:solidFill>
                  <a:latin typeface="Aileron Regular"/>
                </a:rPr>
                <a:t>reedy algorithm to find a roughly feasible solution.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3352897" cy="103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59"/>
                </a:lnSpc>
              </a:pPr>
              <a:r>
                <a:rPr lang="en-US" sz="2549" spc="94">
                  <a:solidFill>
                    <a:srgbClr val="000000"/>
                  </a:solidFill>
                  <a:latin typeface="Aileron Regular Bold"/>
                </a:rPr>
                <a:t>Initialization stage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32411" y="5968169"/>
            <a:ext cx="2514673" cy="3371243"/>
            <a:chOff x="0" y="0"/>
            <a:chExt cx="3352897" cy="449499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122236"/>
              <a:ext cx="3352897" cy="3372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 spc="48">
                  <a:solidFill>
                    <a:srgbClr val="000000"/>
                  </a:solidFill>
                  <a:latin typeface="Aileron Regular"/>
                </a:rPr>
                <a:t>Simulated annealing method to find a local optimal solution.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3352897" cy="103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59"/>
                </a:lnSpc>
              </a:pPr>
              <a:r>
                <a:rPr lang="en-US" sz="2549" spc="94">
                  <a:solidFill>
                    <a:srgbClr val="000000"/>
                  </a:solidFill>
                  <a:latin typeface="Aileron Regular Bold"/>
                </a:rPr>
                <a:t>Second</a:t>
              </a:r>
            </a:p>
            <a:p>
              <a:pPr>
                <a:lnSpc>
                  <a:spcPts val="3059"/>
                </a:lnSpc>
              </a:pPr>
              <a:r>
                <a:rPr lang="en-US" sz="2549" spc="94">
                  <a:solidFill>
                    <a:srgbClr val="000000"/>
                  </a:solidFill>
                  <a:latin typeface="Aileron Regular Bold"/>
                </a:rPr>
                <a:t>stage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957824" y="5968169"/>
            <a:ext cx="2514673" cy="2945442"/>
            <a:chOff x="0" y="0"/>
            <a:chExt cx="3352897" cy="39272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122236"/>
              <a:ext cx="3352897" cy="2805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 spc="48">
                  <a:solidFill>
                    <a:srgbClr val="000000"/>
                  </a:solidFill>
                  <a:latin typeface="Aileron Regular"/>
                </a:rPr>
                <a:t>R</a:t>
              </a:r>
              <a:r>
                <a:rPr lang="en-US" sz="2400" spc="48">
                  <a:solidFill>
                    <a:srgbClr val="000000"/>
                  </a:solidFill>
                  <a:latin typeface="Aileron Regular"/>
                </a:rPr>
                <a:t>andom perturbations  to impr</a:t>
              </a:r>
              <a:r>
                <a:rPr lang="en-US" sz="2400" spc="48">
                  <a:solidFill>
                    <a:srgbClr val="000000"/>
                  </a:solidFill>
                  <a:latin typeface="Aileron Regular"/>
                </a:rPr>
                <a:t>ove</a:t>
              </a:r>
              <a:r>
                <a:rPr lang="en-US" sz="2400" spc="48">
                  <a:solidFill>
                    <a:srgbClr val="000000"/>
                  </a:solidFill>
                  <a:latin typeface="Aileron Regular"/>
                </a:rPr>
                <a:t> the result.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3352897" cy="103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59"/>
                </a:lnSpc>
              </a:pPr>
              <a:r>
                <a:rPr lang="en-US" sz="2549" spc="94">
                  <a:solidFill>
                    <a:srgbClr val="000000"/>
                  </a:solidFill>
                  <a:latin typeface="Aileron Regular Bold"/>
                </a:rPr>
                <a:t>Final</a:t>
              </a:r>
            </a:p>
            <a:p>
              <a:pPr>
                <a:lnSpc>
                  <a:spcPts val="3059"/>
                </a:lnSpc>
              </a:pPr>
              <a:r>
                <a:rPr lang="en-US" sz="2549" spc="94">
                  <a:solidFill>
                    <a:srgbClr val="000000"/>
                  </a:solidFill>
                  <a:latin typeface="Aileron Regular Bold"/>
                </a:rPr>
                <a:t>stage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10180430" y="1758394"/>
            <a:ext cx="2418060" cy="43078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6" id="16"/>
          <p:cNvSpPr/>
          <p:nvPr/>
        </p:nvSpPr>
        <p:spPr>
          <a:xfrm rot="0">
            <a:off x="9144000" y="1760710"/>
            <a:ext cx="9466400" cy="56192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8172" r="0" b="38172"/>
          <a:stretch>
            <a:fillRect/>
          </a:stretch>
        </p:blipFill>
        <p:spPr>
          <a:xfrm flipH="false" flipV="false" rot="0">
            <a:off x="0" y="0"/>
            <a:ext cx="18288000" cy="28841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57480" y="5334000"/>
            <a:ext cx="12809169" cy="381072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99198" y="3648394"/>
            <a:ext cx="9363952" cy="84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207">
                <a:solidFill>
                  <a:srgbClr val="000000"/>
                </a:solidFill>
                <a:latin typeface="Aileron Regular Bold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79906" y="1725969"/>
            <a:ext cx="13556414" cy="740656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71801" y="7399624"/>
            <a:ext cx="3213360" cy="3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472565"/>
            <a:ext cx="17508539" cy="460783"/>
            <a:chOff x="0" y="0"/>
            <a:chExt cx="23344719" cy="614377"/>
          </a:xfrm>
        </p:grpSpPr>
        <p:sp>
          <p:nvSpPr>
            <p:cNvPr name="AutoShape 5" id="5"/>
            <p:cNvSpPr/>
            <p:nvPr/>
          </p:nvSpPr>
          <p:spPr>
            <a:xfrm rot="0">
              <a:off x="0" y="269727"/>
              <a:ext cx="16152467" cy="7556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6470730" y="0"/>
              <a:ext cx="6873989" cy="61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3" spc="114">
                  <a:solidFill>
                    <a:srgbClr val="000000"/>
                  </a:solidFill>
                  <a:latin typeface="Aileron Regular Bold"/>
                </a:rPr>
                <a:t>Exploratory Data Analysis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DAD8lTyu9o8</dc:identifier>
  <dcterms:modified xsi:type="dcterms:W3CDTF">2011-08-01T06:04:30Z</dcterms:modified>
  <cp:revision>1</cp:revision>
  <dc:title>MAST90106 Group 3</dc:title>
</cp:coreProperties>
</file>